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8" r:id="rId4"/>
    <p:sldId id="261" r:id="rId5"/>
    <p:sldId id="260" r:id="rId6"/>
    <p:sldId id="262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staa Hulkk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3" autoAdjust="0"/>
    <p:restoredTop sz="86391" autoAdjust="0"/>
  </p:normalViewPr>
  <p:slideViewPr>
    <p:cSldViewPr snapToGrid="0" snapToObjects="1">
      <p:cViewPr varScale="1">
        <p:scale>
          <a:sx n="97" d="100"/>
          <a:sy n="97" d="100"/>
        </p:scale>
        <p:origin x="141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07T00:05:50.097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978F-7A9C-2442-8864-4CF00DD44827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C0BB-0A49-284B-B6F0-5D1A857D19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16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9C0BB-0A49-284B-B6F0-5D1A857D192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70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942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501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692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41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07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5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034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107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42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80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871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16E76-DCEF-0248-BD24-E56C8FE9F55F}" type="datetimeFigureOut">
              <a:rPr lang="fi-FI" smtClean="0"/>
              <a:t>22.1.2024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7B44-3F81-9140-AFA7-B8BDC15C1A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02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loustoimittajainsaatio.fi/fi/selvitys-apurahan-kaytost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054101"/>
            <a:ext cx="7772400" cy="1308099"/>
          </a:xfrm>
        </p:spPr>
        <p:txBody>
          <a:bodyPr>
            <a:normAutofit fontScale="90000"/>
          </a:bodyPr>
          <a:lstStyle/>
          <a:p>
            <a:r>
              <a:rPr lang="fi-FI" dirty="0"/>
              <a:t>Tietoisku Taloustoimittajain</a:t>
            </a:r>
            <a:br>
              <a:rPr lang="fi-FI" dirty="0"/>
            </a:br>
            <a:r>
              <a:rPr lang="fi-FI" dirty="0"/>
              <a:t>säätiön stipendeistä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44600" y="2844800"/>
            <a:ext cx="6426200" cy="1308098"/>
          </a:xfrm>
        </p:spPr>
        <p:txBody>
          <a:bodyPr>
            <a:normAutofit/>
          </a:bodyPr>
          <a:lstStyle/>
          <a:p>
            <a:r>
              <a:rPr lang="fi-FI" dirty="0"/>
              <a:t>Kustaa Hulkko 10.10.2017</a:t>
            </a:r>
          </a:p>
          <a:p>
            <a:r>
              <a:rPr lang="fi-FI" sz="2400" dirty="0"/>
              <a:t>- päivitetty 19.9.2021/</a:t>
            </a:r>
            <a:r>
              <a:rPr lang="fi-FI" sz="2400" dirty="0" err="1"/>
              <a:t>ap</a:t>
            </a:r>
            <a:endParaRPr lang="fi-FI" sz="2400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556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Käytännön seikkoja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Tietoa säätiöstä, apurahoista ja niiden myöntämisen perusteista on tarjolla säätiön verkkosivuilla:</a:t>
            </a:r>
          </a:p>
          <a:p>
            <a:pPr marL="0" indent="0">
              <a:buNone/>
            </a:pPr>
            <a:r>
              <a:rPr lang="fi-FI" dirty="0"/>
              <a:t>      </a:t>
            </a:r>
            <a:r>
              <a:rPr lang="fi-FI" dirty="0" err="1"/>
              <a:t>www.taloustoimittajainsaatio.fi</a:t>
            </a:r>
            <a:r>
              <a:rPr lang="fi-FI" dirty="0"/>
              <a:t>/</a:t>
            </a:r>
            <a:r>
              <a:rPr lang="fi-FI" dirty="0" err="1"/>
              <a:t>fi</a:t>
            </a:r>
            <a:r>
              <a:rPr lang="fi-FI" dirty="0"/>
              <a:t>/</a:t>
            </a:r>
            <a:r>
              <a:rPr lang="fi-FI" dirty="0" err="1"/>
              <a:t>saatio</a:t>
            </a:r>
            <a:r>
              <a:rPr lang="fi-FI" dirty="0"/>
              <a:t>/</a:t>
            </a:r>
          </a:p>
          <a:p>
            <a:r>
              <a:rPr lang="fi-FI" b="1" dirty="0"/>
              <a:t>Aikarajat. </a:t>
            </a:r>
            <a:r>
              <a:rPr lang="fi-FI" dirty="0"/>
              <a:t>Suuren ja </a:t>
            </a:r>
            <a:r>
              <a:rPr lang="fi-FI" dirty="0" err="1"/>
              <a:t>ik</a:t>
            </a:r>
            <a:r>
              <a:rPr lang="fi-FI" dirty="0"/>
              <a:t>-stipendin hakuaika päättyy syksyisin 31.10. ja keväisin 31.3. Pienen stipendin hakuaika päättyy 30.11.</a:t>
            </a:r>
          </a:p>
          <a:p>
            <a:r>
              <a:rPr lang="fi-FI" b="1" dirty="0"/>
              <a:t>Päätökset. </a:t>
            </a:r>
            <a:r>
              <a:rPr lang="fi-FI" dirty="0"/>
              <a:t>Säätiön hallitus päättää suurista ja </a:t>
            </a:r>
            <a:r>
              <a:rPr lang="fi-FI" dirty="0" err="1"/>
              <a:t>ik</a:t>
            </a:r>
            <a:r>
              <a:rPr lang="fi-FI" dirty="0"/>
              <a:t>-stipendeistä 2 kertaa vuodessa hakuajan päätyttyä. Hyväksytyt pienet stipendit maksetaan 4 erässä vuoden aikana.</a:t>
            </a:r>
          </a:p>
          <a:p>
            <a:r>
              <a:rPr lang="fi-FI" b="1" dirty="0"/>
              <a:t>Hakulomake. </a:t>
            </a:r>
            <a:r>
              <a:rPr lang="fi-FI" dirty="0"/>
              <a:t>Käytössä vain sähköiset lomakkeet. Kullekin stipendityypille on oma lomakkeensa. Skannatut tositteet ja muut liitetiedostot ladataan sähköisen lomakkeen liitetiedostoiksi.</a:t>
            </a:r>
          </a:p>
          <a:p>
            <a:r>
              <a:rPr lang="fi-FI" b="1" dirty="0"/>
              <a:t>Stipendiselvitys. </a:t>
            </a:r>
            <a:r>
              <a:rPr lang="fi-FI" dirty="0"/>
              <a:t>Selvitykset suuren ja </a:t>
            </a:r>
            <a:r>
              <a:rPr lang="fi-FI" dirty="0" err="1"/>
              <a:t>ik</a:t>
            </a:r>
            <a:r>
              <a:rPr lang="fi-FI" dirty="0"/>
              <a:t>-stipendin käytöstä tehtävä 3 kk:n kuluessa stipendin käytöstä. Selvitys sähköisellä lomakkeella, ks. </a:t>
            </a:r>
            <a:r>
              <a:rPr lang="fi-FI" dirty="0">
                <a:hlinkClick r:id="rId2"/>
              </a:rPr>
              <a:t>www.taloustoimittajainsaatio.fi/fi/selvitys-apurahan-kaytosta/</a:t>
            </a:r>
            <a:r>
              <a:rPr lang="fi-FI" dirty="0"/>
              <a:t> </a:t>
            </a:r>
          </a:p>
          <a:p>
            <a:r>
              <a:rPr lang="fi-FI" dirty="0"/>
              <a:t>Skannatut tositteet ja muut dokumentit liitetään sähköiseen selvityslomakkeeseen.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797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Säätiön stipendit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Johtoajatus: ”Apurahan tulee parantaa hakijan valmiuksia toimia taloustoimittajana” </a:t>
            </a:r>
            <a:r>
              <a:rPr lang="fi-FI" dirty="0"/>
              <a:t>(ote Stipendisäännöistä, </a:t>
            </a:r>
            <a:r>
              <a:rPr lang="fi-FI" dirty="0" err="1"/>
              <a:t>www.taloustoimittajainsaatio.fi/fi/apurahojen-esittely</a:t>
            </a:r>
            <a:r>
              <a:rPr lang="fi-FI" dirty="0"/>
              <a:t>/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6989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Suuri stipendi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Tarkoitettu päätoimisiin opintoihin tai tutkimustyöhön taikka talousjournalistisen teoksen laatimiseen.</a:t>
            </a:r>
          </a:p>
          <a:p>
            <a:r>
              <a:rPr lang="fi-FI" dirty="0"/>
              <a:t>Stipendeillä voi rahoittaa oppimateriaalia ja kattaa muita opiskelukustannuksia sekä matka- ja majoituskuluja. Ei ruoka- eikä laitemenoja.</a:t>
            </a:r>
          </a:p>
          <a:p>
            <a:r>
              <a:rPr lang="fi-FI" dirty="0"/>
              <a:t>Ei ammatinharjoittamiseen, ei juttumatkoihin, ei messumatkoihin, ei kuntoutukseen.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45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Suuri stipendi 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Pääsääntö: Ei perustutkintoa varten.</a:t>
            </a:r>
          </a:p>
          <a:p>
            <a:r>
              <a:rPr lang="fi-FI" dirty="0"/>
              <a:t>Poikkeus: säännöstä voidaan poiketa         tapauksessa, jossa hakijan tavoite on täydentää koulutustaan perusopintojen kautta.</a:t>
            </a:r>
          </a:p>
          <a:p>
            <a:r>
              <a:rPr lang="fi-FI" dirty="0"/>
              <a:t>Esimerkkejä suuren stipendin hyväksytyistä kohteista: Aalto-yliopiston </a:t>
            </a:r>
            <a:r>
              <a:rPr lang="fi-FI" dirty="0" err="1"/>
              <a:t>PRO-ohjelman</a:t>
            </a:r>
            <a:r>
              <a:rPr lang="fi-FI" dirty="0"/>
              <a:t> kurssit, kielten jatko-opinnot, kirja Nokiasta.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83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Suuri stipendi 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Säännöissä ei euromääräistä kattoa.</a:t>
            </a:r>
          </a:p>
          <a:p>
            <a:r>
              <a:rPr lang="fi-FI" dirty="0"/>
              <a:t>Ei aloitettuihin hankkeisiin. </a:t>
            </a:r>
          </a:p>
          <a:p>
            <a:r>
              <a:rPr lang="fi-FI" dirty="0"/>
              <a:t>Pääsääntö: ei uutta stipendiä kolmeen vuoteen suuren stipendin myöntämisestä.</a:t>
            </a:r>
          </a:p>
          <a:p>
            <a:r>
              <a:rPr lang="fi-FI" dirty="0"/>
              <a:t>Säätiön stipendin osuus hankkeen hyväksyttävistä menoista enintään 75 prosenttia.</a:t>
            </a:r>
          </a:p>
          <a:p>
            <a:r>
              <a:rPr lang="fi-FI" dirty="0"/>
              <a:t>Hakulomake:</a:t>
            </a:r>
          </a:p>
          <a:p>
            <a:pPr marL="0" indent="0">
              <a:buNone/>
            </a:pPr>
            <a:r>
              <a:rPr lang="fi-FI" dirty="0" err="1"/>
              <a:t>www.taloustoimittajainsaatio.fi/fi/suuri-stipendi</a:t>
            </a:r>
            <a:r>
              <a:rPr lang="fi-FI" dirty="0"/>
              <a:t>/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325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062"/>
          </a:xfrm>
        </p:spPr>
        <p:txBody>
          <a:bodyPr/>
          <a:lstStyle/>
          <a:p>
            <a:r>
              <a:rPr lang="fi-FI" dirty="0"/>
              <a:t>2. Suuri stipendi 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970463"/>
          </a:xfrm>
        </p:spPr>
        <p:txBody>
          <a:bodyPr/>
          <a:lstStyle/>
          <a:p>
            <a:endParaRPr lang="fi-FI" dirty="0"/>
          </a:p>
          <a:p>
            <a:r>
              <a:rPr lang="fi-FI" sz="2000" dirty="0"/>
              <a:t>eritelty kustannusarvio </a:t>
            </a:r>
          </a:p>
          <a:p>
            <a:pPr marL="0" indent="0">
              <a:buNone/>
            </a:pPr>
            <a:r>
              <a:rPr lang="fi-FI" sz="2000" dirty="0"/>
              <a:t>(opetus, oppimateriaali, </a:t>
            </a:r>
          </a:p>
          <a:p>
            <a:pPr marL="0" indent="0">
              <a:buNone/>
            </a:pPr>
            <a:r>
              <a:rPr lang="fi-FI" sz="2000" dirty="0"/>
              <a:t>matkat, majoitus;</a:t>
            </a:r>
          </a:p>
          <a:p>
            <a:pPr marL="0" indent="0">
              <a:buNone/>
            </a:pPr>
            <a:r>
              <a:rPr lang="fi-FI" sz="2000" dirty="0"/>
              <a:t>tieto saadusta tai</a:t>
            </a:r>
          </a:p>
          <a:p>
            <a:pPr marL="0" indent="0">
              <a:buNone/>
            </a:pPr>
            <a:r>
              <a:rPr lang="fi-FI" sz="2000" dirty="0"/>
              <a:t>haettavasta muusta </a:t>
            </a:r>
            <a:r>
              <a:rPr lang="fi-FI" sz="2000" dirty="0" err="1"/>
              <a:t>rahoi-</a:t>
            </a:r>
            <a:endParaRPr lang="fi-FI" sz="2000" dirty="0"/>
          </a:p>
          <a:p>
            <a:pPr marL="0" indent="0">
              <a:buNone/>
            </a:pPr>
            <a:r>
              <a:rPr lang="fi-FI" sz="2000" dirty="0" err="1"/>
              <a:t>tuksesta</a:t>
            </a:r>
            <a:r>
              <a:rPr lang="fi-FI" sz="2000" dirty="0"/>
              <a:t> tai työnantajan</a:t>
            </a:r>
          </a:p>
          <a:p>
            <a:pPr marL="0" indent="0">
              <a:buNone/>
            </a:pPr>
            <a:r>
              <a:rPr lang="fi-FI" sz="2000" dirty="0"/>
              <a:t>osuudesta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stipendi on käytettävä yhden</a:t>
            </a:r>
          </a:p>
          <a:p>
            <a:pPr marL="0" indent="0">
              <a:buNone/>
            </a:pPr>
            <a:r>
              <a:rPr lang="fi-FI" sz="2000" dirty="0"/>
              <a:t>vuoden kuluessa sen </a:t>
            </a:r>
          </a:p>
          <a:p>
            <a:pPr marL="0" indent="0">
              <a:buNone/>
            </a:pPr>
            <a:r>
              <a:rPr lang="fi-FI" sz="2000" dirty="0"/>
              <a:t>myöntämisestä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Kuva 3" descr="Näyttökuva 2016-10-07 kello 0.34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2108200"/>
            <a:ext cx="48768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3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3. </a:t>
            </a:r>
            <a:r>
              <a:rPr lang="fi-FI" dirty="0" err="1"/>
              <a:t>Itsensäkehittämisstipendi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Tarkoitettu yleissivistäviin opintoihin tai opiskeluun, joka tähtää ammatillisten valmiuksien ylläpitämiseen.</a:t>
            </a:r>
          </a:p>
          <a:p>
            <a:r>
              <a:rPr lang="fi-FI" dirty="0"/>
              <a:t>Ei kuntoutukseen, ei ammatinharjoittamiseen, ei aloitettuihin hankkeisiin, ei välinehankintoihin.</a:t>
            </a:r>
          </a:p>
          <a:p>
            <a:r>
              <a:rPr lang="fi-FI" dirty="0"/>
              <a:t>Pitää käyttää 6 kk:n kuluessa myöntämisestä.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4044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</a:t>
            </a:r>
            <a:r>
              <a:rPr lang="fi-FI" dirty="0" err="1"/>
              <a:t>Ik</a:t>
            </a:r>
            <a:r>
              <a:rPr lang="fi-FI" dirty="0"/>
              <a:t>-stipendi 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fi-FI" dirty="0"/>
              <a:t>Max. 990 euroa.</a:t>
            </a:r>
          </a:p>
          <a:p>
            <a:r>
              <a:rPr lang="fi-FI" dirty="0"/>
              <a:t>Max. 1 </a:t>
            </a:r>
            <a:r>
              <a:rPr lang="fi-FI" dirty="0" err="1"/>
              <a:t>ik</a:t>
            </a:r>
            <a:r>
              <a:rPr lang="fi-FI" dirty="0"/>
              <a:t>-stipendi/5 vuotta.</a:t>
            </a:r>
          </a:p>
          <a:p>
            <a:r>
              <a:rPr lang="fi-FI" dirty="0"/>
              <a:t>Tarvitaan suunnitelma (esim. matkaohjelma),</a:t>
            </a:r>
          </a:p>
          <a:p>
            <a:pPr marL="0" indent="0">
              <a:buNone/>
            </a:pPr>
            <a:r>
              <a:rPr lang="fi-FI" dirty="0"/>
              <a:t>Kustannusarvio sekä </a:t>
            </a:r>
          </a:p>
          <a:p>
            <a:pPr marL="0" indent="0">
              <a:buNone/>
            </a:pPr>
            <a:r>
              <a:rPr lang="fi-FI" dirty="0"/>
              <a:t>käyttökohteen </a:t>
            </a:r>
          </a:p>
          <a:p>
            <a:pPr marL="0" indent="0">
              <a:buNone/>
            </a:pPr>
            <a:r>
              <a:rPr lang="fi-FI" dirty="0"/>
              <a:t>perustelu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 descr="Näyttökuva 2016-10-07 kello 1.22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490" y="3509010"/>
            <a:ext cx="4931410" cy="304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7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Pieni stipendi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Tarkoitettu sivutoimiseen opiskeluun ja oppimateriaalin hankintaan (esim. ammattiin liittyvät julkaisut, oppimateriaalit, lehtitilaukset, kurssimaksut).</a:t>
            </a:r>
          </a:p>
          <a:p>
            <a:r>
              <a:rPr lang="fi-FI" dirty="0"/>
              <a:t>Ei tarkoitettu kaunokirjallisuuden hankintaan.</a:t>
            </a:r>
          </a:p>
          <a:p>
            <a:r>
              <a:rPr lang="fi-FI" dirty="0"/>
              <a:t>Max 1 kerta/kalenterivuosi. Max 200 euroa/kerta.</a:t>
            </a:r>
          </a:p>
          <a:p>
            <a:r>
              <a:rPr lang="fi-FI" dirty="0"/>
              <a:t>Kuluvan vuoden stipendin saa käyttää saman vuoden tammi–marraskuussa tehtyihin hankintoihin.</a:t>
            </a:r>
          </a:p>
          <a:p>
            <a:r>
              <a:rPr lang="fi-FI" dirty="0"/>
              <a:t>Tositteet: 1. maksutosite ja 2. lasku (jos maksutositteesta ei käy ilmi hankinnan kohde)</a:t>
            </a:r>
          </a:p>
          <a:p>
            <a:r>
              <a:rPr lang="fi-FI" dirty="0"/>
              <a:t>Hakulomake: </a:t>
            </a:r>
            <a:r>
              <a:rPr lang="fi-FI" dirty="0" err="1"/>
              <a:t>www.taloustoimittajainsaatio.fi/fi/pieni-stipendi</a:t>
            </a:r>
            <a:r>
              <a:rPr lang="fi-FI" dirty="0"/>
              <a:t>/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94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502</Words>
  <Application>Microsoft Macintosh PowerPoint</Application>
  <PresentationFormat>Näytössä katseltava diaesitys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Tietoisku Taloustoimittajain säätiön stipendeistä</vt:lpstr>
      <vt:lpstr>1. Säätiön stipendit</vt:lpstr>
      <vt:lpstr>2. Suuri stipendi</vt:lpstr>
      <vt:lpstr>2. Suuri stipendi (jatkuu)</vt:lpstr>
      <vt:lpstr>2. Suuri stipendi (jatkuu)</vt:lpstr>
      <vt:lpstr>2. Suuri stipendi (jatkuu)</vt:lpstr>
      <vt:lpstr>3. Itsensäkehittämisstipendi</vt:lpstr>
      <vt:lpstr>3. Ik-stipendi (jatkuu)</vt:lpstr>
      <vt:lpstr>4. Pieni stipendi</vt:lpstr>
      <vt:lpstr>5. Käytännön seikkoja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Taloustoimittajain säätiön stipenditietoisku</dc:title>
  <dc:creator>Kustaa Hulkko</dc:creator>
  <cp:lastModifiedBy>Aapo Parviainen</cp:lastModifiedBy>
  <cp:revision>27</cp:revision>
  <dcterms:created xsi:type="dcterms:W3CDTF">2016-10-06T21:04:45Z</dcterms:created>
  <dcterms:modified xsi:type="dcterms:W3CDTF">2024-01-22T07:00:11Z</dcterms:modified>
</cp:coreProperties>
</file>